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286"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87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C50F3B-8A5A-4073-9C60-6178ACA1E752}"/>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(302)</a:t>
            </a:r>
          </a:p>
        </p:txBody>
      </p:sp>
      <p:sp>
        <p:nvSpPr>
          <p:cNvPr id="3" name="Date Placeholder 2">
            <a:extLst>
              <a:ext uri="{FF2B5EF4-FFF2-40B4-BE49-F238E27FC236}">
                <a16:creationId xmlns:a16="http://schemas.microsoft.com/office/drawing/2014/main" id="{3318775D-AA47-4712-A1A6-34D266D2A610}"/>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3/23/2022 pm</a:t>
            </a:r>
          </a:p>
        </p:txBody>
      </p:sp>
      <p:sp>
        <p:nvSpPr>
          <p:cNvPr id="4" name="Footer Placeholder 3">
            <a:extLst>
              <a:ext uri="{FF2B5EF4-FFF2-40B4-BE49-F238E27FC236}">
                <a16:creationId xmlns:a16="http://schemas.microsoft.com/office/drawing/2014/main" id="{0A502FC0-8003-4FA5-83CC-AD6E0C8EA95E}"/>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0C24812-5A23-4A31-AD02-BA97E70B8BAB}"/>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85DB7703-9CAC-42BB-BB92-8C068704AB5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69929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(302)</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3/23/2022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DF9710F0-35AE-4768-AD60-B346A4FD75D9}" type="slidenum">
              <a:rPr lang="en-US" smtClean="0"/>
              <a:t>‹#›</a:t>
            </a:fld>
            <a:endParaRPr lang="en-US"/>
          </a:p>
        </p:txBody>
      </p:sp>
    </p:spTree>
    <p:extLst>
      <p:ext uri="{BB962C8B-B14F-4D97-AF65-F5344CB8AC3E}">
        <p14:creationId xmlns:p14="http://schemas.microsoft.com/office/powerpoint/2010/main" val="6053154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2864571341"/>
      </p:ext>
    </p:extLst>
  </p:cSld>
  <p:clrMapOvr>
    <a:overrideClrMapping bg1="lt1" tx1="dk1" bg2="lt2" tx2="dk2" accent1="accent1" accent2="accent2" accent3="accent3" accent4="accent4" accent5="accent5" accent6="accent6" hlink="hlink" folHlink="folHlink"/>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514131675"/>
      </p:ext>
    </p:extLst>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050813597"/>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1605063247"/>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79479905"/>
      </p:ext>
    </p:extLst>
  </p:cSld>
  <p:clrMapOvr>
    <a:overrideClrMapping bg1="lt1" tx1="dk1" bg2="lt2" tx2="dk2" accent1="accent1" accent2="accent2" accent3="accent3" accent4="accent4" accent5="accent5" accent6="accent6" hlink="hlink" folHlink="folHlink"/>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54808423"/>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960526915"/>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2883622887"/>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2066239767"/>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563475259"/>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FA2321AA-8864-4ACA-9C0D-504182480DDF}" type="datetimeFigureOut">
              <a:rPr lang="en-US" smtClean="0"/>
              <a:t>5/16/2022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849999656"/>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A2321AA-8864-4ACA-9C0D-504182480DDF}" type="datetimeFigureOut">
              <a:rPr lang="en-US" smtClean="0"/>
              <a:t>5/16/2022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410269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fade thruBlk="1"/>
  </p:transition>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5912965-3948-4E18-A928-0FAB7D43C060}"/>
              </a:ext>
            </a:extLst>
          </p:cNvPr>
          <p:cNvSpPr>
            <a:spLocks noGrp="1"/>
          </p:cNvSpPr>
          <p:nvPr>
            <p:ph type="subTitle" idx="1"/>
          </p:nvPr>
        </p:nvSpPr>
        <p:spPr>
          <a:xfrm>
            <a:off x="1081087" y="3200400"/>
            <a:ext cx="6981825" cy="2139047"/>
          </a:xfrm>
        </p:spPr>
        <p:txBody>
          <a:bodyPr>
            <a:spAutoFit/>
          </a:bodyPr>
          <a:lstStyle/>
          <a:p>
            <a:r>
              <a:rPr lang="en-US" sz="3200" dirty="0">
                <a:solidFill>
                  <a:schemeClr val="tx1"/>
                </a:solidFill>
              </a:rPr>
              <a:t>Journey to Jerusalem (Final Judean Ministry): Concerning Marriage</a:t>
            </a:r>
            <a:br>
              <a:rPr lang="en-US" sz="3200" dirty="0">
                <a:solidFill>
                  <a:schemeClr val="tx1"/>
                </a:solidFill>
              </a:rPr>
            </a:br>
            <a:r>
              <a:rPr lang="en-US" sz="3200" dirty="0">
                <a:solidFill>
                  <a:schemeClr val="tx1"/>
                </a:solidFill>
              </a:rPr>
              <a:t>(Matthew 19:1-12; Mark 10:1-12)</a:t>
            </a:r>
          </a:p>
          <a:p>
            <a:r>
              <a:rPr lang="en-US" sz="3200" dirty="0">
                <a:solidFill>
                  <a:schemeClr val="tx1"/>
                </a:solidFill>
              </a:rPr>
              <a:t>March 23, 2022</a:t>
            </a:r>
          </a:p>
        </p:txBody>
      </p:sp>
      <p:sp>
        <p:nvSpPr>
          <p:cNvPr id="2" name="Title 1">
            <a:extLst>
              <a:ext uri="{FF2B5EF4-FFF2-40B4-BE49-F238E27FC236}">
                <a16:creationId xmlns:a16="http://schemas.microsoft.com/office/drawing/2014/main" id="{D0B5A645-6370-48AE-BC76-3D1CA6D27A7D}"/>
              </a:ext>
            </a:extLst>
          </p:cNvPr>
          <p:cNvSpPr>
            <a:spLocks noGrp="1"/>
          </p:cNvSpPr>
          <p:nvPr>
            <p:ph type="ctrTitle"/>
          </p:nvPr>
        </p:nvSpPr>
        <p:spPr>
          <a:xfrm>
            <a:off x="457200" y="1835633"/>
            <a:ext cx="8229600" cy="754053"/>
          </a:xfrm>
        </p:spPr>
        <p:txBody>
          <a:bodyPr>
            <a:spAutoFit/>
          </a:bodyPr>
          <a:lstStyle/>
          <a:p>
            <a:r>
              <a:rPr lang="en-US" b="1" dirty="0">
                <a:solidFill>
                  <a:schemeClr val="bg1"/>
                </a:solidFill>
              </a:rPr>
              <a:t>Lesson 18: The Rich Young Ruler</a:t>
            </a:r>
            <a:endParaRPr lang="en-US" dirty="0">
              <a:solidFill>
                <a:schemeClr val="bg1"/>
              </a:solidFill>
            </a:endParaRPr>
          </a:p>
        </p:txBody>
      </p:sp>
    </p:spTree>
    <p:extLst>
      <p:ext uri="{BB962C8B-B14F-4D97-AF65-F5344CB8AC3E}">
        <p14:creationId xmlns:p14="http://schemas.microsoft.com/office/powerpoint/2010/main" val="777618975"/>
      </p:ext>
    </p:extLst>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371475" y="1447800"/>
            <a:ext cx="8524875" cy="3691908"/>
          </a:xfrm>
        </p:spPr>
        <p:txBody>
          <a:bodyPr>
            <a:spAutoFit/>
          </a:bodyPr>
          <a:lstStyle/>
          <a:p>
            <a:pPr marL="0" indent="0">
              <a:lnSpc>
                <a:spcPct val="107000"/>
              </a:lnSpc>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The Question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“is it lawful for a man to put away his wife for every cause,”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19:3.</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Jesus Reply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“Have ye not read?”</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560388" lvl="1" indent="-285750">
              <a:lnSpc>
                <a:spcPct val="107000"/>
              </a:lnSpc>
              <a:spcBef>
                <a:spcPts val="0"/>
              </a:spcBef>
              <a:spcAft>
                <a:spcPts val="0"/>
              </a:spcAft>
              <a:tabLst>
                <a:tab pos="457200" algn="l"/>
                <a:tab pos="914400" algn="l"/>
                <a:tab pos="13716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He referred them to </a:t>
            </a:r>
            <a:r>
              <a:rPr lang="en-US" i="1" dirty="0">
                <a:effectLst/>
                <a:latin typeface="Times New Roman" panose="02020603050405020304" pitchFamily="18" charset="0"/>
                <a:ea typeface="Calibri" panose="020F0502020204030204" pitchFamily="34" charset="0"/>
                <a:cs typeface="Times New Roman" panose="02020603050405020304" pitchFamily="18" charset="0"/>
              </a:rPr>
              <a:t>“the beginning,”</a:t>
            </a:r>
            <a:r>
              <a:rPr lang="en-US" dirty="0">
                <a:effectLst/>
                <a:latin typeface="Times New Roman" panose="02020603050405020304" pitchFamily="18" charset="0"/>
                <a:ea typeface="Calibri" panose="020F0502020204030204" pitchFamily="34" charset="0"/>
                <a:cs typeface="Times New Roman" panose="02020603050405020304" pitchFamily="18" charset="0"/>
              </a:rPr>
              <a:t> Genesis 2:18,21-24.</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560388" lvl="1" indent="-285750">
              <a:lnSpc>
                <a:spcPct val="107000"/>
              </a:lnSpc>
              <a:spcBef>
                <a:spcPts val="0"/>
              </a:spcBef>
              <a:spcAft>
                <a:spcPts val="0"/>
              </a:spcAft>
              <a:tabLst>
                <a:tab pos="457200" algn="l"/>
                <a:tab pos="914400" algn="l"/>
                <a:tab pos="13716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Note: For Adam God created Eve, not Steve. It was not a homosexual relationship. It was not lesbianism, or polygamy! It was a case of </a:t>
            </a: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one wife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one husband</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cleaving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to one another.</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009183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150829" y="1447800"/>
            <a:ext cx="8832915" cy="5170646"/>
          </a:xfrm>
        </p:spPr>
        <p:txBody>
          <a:bodyPr wrap="square">
            <a:spAutoFit/>
          </a:bodyPr>
          <a:lstStyle/>
          <a:p>
            <a:pPr marL="0" indent="0">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The Question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“is it lawful for a man to put away his wife for every cause,”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19:3.</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Jesus Reply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“Have ye not read?”</a:t>
            </a:r>
          </a:p>
          <a:p>
            <a:pPr marL="0" marR="0" indent="0">
              <a:spcBef>
                <a:spcPts val="0"/>
              </a:spcBef>
              <a:spcAft>
                <a:spcPts val="0"/>
              </a:spcAft>
              <a:buNone/>
              <a:tabLst>
                <a:tab pos="457200" algn="l"/>
                <a:tab pos="914400" algn="l"/>
              </a:tabLs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tabLst>
                <a:tab pos="457200" algn="l"/>
                <a:tab pos="914400" algn="l"/>
                <a:tab pos="1371600" algn="l"/>
              </a:tabLst>
            </a:pP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“What </a:t>
            </a:r>
            <a:r>
              <a:rPr lang="en-US" sz="2800" b="1" i="1" dirty="0">
                <a:effectLst/>
                <a:latin typeface="Times New Roman" panose="02020603050405020304" pitchFamily="18" charset="0"/>
                <a:ea typeface="Calibri" panose="020F0502020204030204" pitchFamily="34" charset="0"/>
                <a:cs typeface="Times New Roman" panose="02020603050405020304" pitchFamily="18" charset="0"/>
              </a:rPr>
              <a:t>God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hath joined together, </a:t>
            </a:r>
            <a:r>
              <a:rPr lang="en-US" sz="2800" i="1" u="sng" dirty="0">
                <a:effectLst/>
                <a:latin typeface="Times New Roman" panose="02020603050405020304" pitchFamily="18" charset="0"/>
                <a:ea typeface="Calibri" panose="020F0502020204030204" pitchFamily="34" charset="0"/>
                <a:cs typeface="Times New Roman" panose="02020603050405020304" pitchFamily="18" charset="0"/>
              </a:rPr>
              <a:t>let not </a:t>
            </a:r>
            <a:r>
              <a:rPr lang="en-US" sz="2800" b="1" i="1" u="sng" dirty="0">
                <a:effectLst/>
                <a:latin typeface="Times New Roman" panose="02020603050405020304" pitchFamily="18" charset="0"/>
                <a:ea typeface="Calibri" panose="020F0502020204030204" pitchFamily="34" charset="0"/>
                <a:cs typeface="Times New Roman" panose="02020603050405020304" pitchFamily="18" charset="0"/>
              </a:rPr>
              <a:t>man</a:t>
            </a:r>
            <a:r>
              <a:rPr lang="en-US" sz="2800" i="1" u="sng" dirty="0">
                <a:effectLst/>
                <a:latin typeface="Times New Roman" panose="02020603050405020304" pitchFamily="18" charset="0"/>
                <a:ea typeface="Calibri" panose="020F0502020204030204" pitchFamily="34" charset="0"/>
                <a:cs typeface="Times New Roman" panose="02020603050405020304" pitchFamily="18" charset="0"/>
              </a:rPr>
              <a:t> put asunder</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19:6</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spcAft>
                <a:spcPts val="0"/>
              </a:spcAft>
              <a:tabLst>
                <a:tab pos="457200" algn="l"/>
                <a:tab pos="914400" algn="l"/>
                <a:tab pos="1371600" algn="l"/>
                <a:tab pos="1828800" algn="l"/>
              </a:tabLs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This depicts the sanctity and permanency of the marriage bond.</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Bef>
                <a:spcPts val="0"/>
              </a:spcBef>
              <a:spcAft>
                <a:spcPts val="0"/>
              </a:spcAft>
              <a:tabLst>
                <a:tab pos="457200" algn="l"/>
                <a:tab pos="914400" algn="l"/>
                <a:tab pos="1371600" algn="l"/>
                <a:tab pos="1828800" algn="l"/>
              </a:tabLs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Shows that there are three parties to a lawful marriage.</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617538" lvl="1" indent="-342900">
              <a:spcBef>
                <a:spcPts val="0"/>
              </a:spcBef>
              <a:spcAft>
                <a:spcPts val="0"/>
              </a:spcAft>
              <a:buClr>
                <a:schemeClr val="tx1"/>
              </a:buClr>
              <a:buSzPct val="100000"/>
              <a:buFont typeface="+mj-lt"/>
              <a:buAutoNum type="arabicPeriod"/>
              <a:tabLst>
                <a:tab pos="457200" algn="l"/>
                <a:tab pos="914400" algn="l"/>
                <a:tab pos="1371600" algn="l"/>
                <a:tab pos="1828800" algn="l"/>
                <a:tab pos="22860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One man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617538" lvl="1" indent="-342900">
              <a:spcBef>
                <a:spcPts val="0"/>
              </a:spcBef>
              <a:spcAft>
                <a:spcPts val="0"/>
              </a:spcAft>
              <a:buClr>
                <a:schemeClr val="tx1"/>
              </a:buClr>
              <a:buSzPct val="100000"/>
              <a:buFont typeface="+mj-lt"/>
              <a:buAutoNum type="arabicPeriod"/>
            </a:pPr>
            <a:r>
              <a:rPr lang="en-US" dirty="0">
                <a:effectLst/>
                <a:latin typeface="Times New Roman" panose="02020603050405020304" pitchFamily="18" charset="0"/>
                <a:ea typeface="Calibri" panose="020F0502020204030204" pitchFamily="34" charset="0"/>
                <a:cs typeface="Times New Roman" panose="02020603050405020304" pitchFamily="18" charset="0"/>
              </a:rPr>
              <a:t>One woman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617538" lvl="1" indent="-342900">
              <a:spcBef>
                <a:spcPts val="0"/>
              </a:spcBef>
              <a:spcAft>
                <a:spcPts val="0"/>
              </a:spcAft>
              <a:buClr>
                <a:schemeClr val="tx1"/>
              </a:buClr>
              <a:buSzPct val="100000"/>
              <a:buFont typeface="+mj-lt"/>
              <a:buAutoNum type="arabicPeriod"/>
              <a:tabLst>
                <a:tab pos="457200" algn="l"/>
                <a:tab pos="914400" algn="l"/>
                <a:tab pos="1371600" algn="l"/>
                <a:tab pos="1828800" algn="l"/>
                <a:tab pos="22860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God!</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4678979"/>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141403" y="1447800"/>
            <a:ext cx="8851768" cy="5355312"/>
          </a:xfrm>
        </p:spPr>
        <p:txBody>
          <a:bodyPr wrap="square">
            <a:spAutoFit/>
          </a:bodyPr>
          <a:lstStyle/>
          <a:p>
            <a:pPr marL="0" marR="0" indent="0">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The Pharisees’</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Reply to Jesus’ Answer: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“Why did Moses then command you to give a writing of divorcement, and to put her away?”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cf. Deuteronomy 24:1-4</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560388" lvl="1" indent="-285750">
              <a:spcBef>
                <a:spcPts val="0"/>
              </a:spcBef>
              <a:spcAft>
                <a:spcPts val="0"/>
              </a:spcAft>
              <a:tabLst>
                <a:tab pos="457200" algn="l"/>
                <a:tab pos="914400" algn="l"/>
                <a:tab pos="137160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a:t>
            </a:r>
            <a:r>
              <a:rPr lang="en-US" i="1" dirty="0">
                <a:effectLst/>
                <a:latin typeface="Times New Roman" panose="02020603050405020304" pitchFamily="18" charset="0"/>
                <a:ea typeface="Calibri" panose="020F0502020204030204" pitchFamily="34" charset="0"/>
                <a:cs typeface="Times New Roman" panose="02020603050405020304" pitchFamily="18" charset="0"/>
              </a:rPr>
              <a:t>“uncleanness” </a:t>
            </a:r>
            <a:r>
              <a:rPr lang="en-US" dirty="0">
                <a:effectLst/>
                <a:latin typeface="Times New Roman" panose="02020603050405020304" pitchFamily="18" charset="0"/>
                <a:ea typeface="Calibri" panose="020F0502020204030204" pitchFamily="34" charset="0"/>
                <a:cs typeface="Times New Roman" panose="02020603050405020304" pitchFamily="18" charset="0"/>
              </a:rPr>
              <a:t>of Deuteronomy 24:1 was something different from adultery. Deuteronomy 22:20-22.</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r>
              <a:rPr lang="en-US" dirty="0">
                <a:effectLst/>
                <a:latin typeface="Times New Roman" panose="02020603050405020304" pitchFamily="18" charset="0"/>
                <a:ea typeface="Calibri" panose="020F0502020204030204" pitchFamily="34" charset="0"/>
                <a:cs typeface="Times New Roman" panose="02020603050405020304" pitchFamily="18" charset="0"/>
              </a:rPr>
              <a:t>cf. Deuteronomy 24:2, </a:t>
            </a:r>
            <a:r>
              <a:rPr lang="en-US" i="1" dirty="0">
                <a:effectLst/>
                <a:latin typeface="Times New Roman" panose="02020603050405020304" pitchFamily="18" charset="0"/>
                <a:ea typeface="Calibri" panose="020F0502020204030204" pitchFamily="34" charset="0"/>
                <a:cs typeface="Times New Roman" panose="02020603050405020304" pitchFamily="18" charset="0"/>
              </a:rPr>
              <a:t>“If … she becomes the wife of another man,”</a:t>
            </a:r>
            <a:r>
              <a:rPr lang="en-US" dirty="0">
                <a:effectLst/>
                <a:latin typeface="Times New Roman" panose="02020603050405020304" pitchFamily="18" charset="0"/>
                <a:ea typeface="Calibri" panose="020F0502020204030204" pitchFamily="34" charset="0"/>
                <a:cs typeface="Times New Roman" panose="02020603050405020304" pitchFamily="18" charset="0"/>
              </a:rPr>
              <a:t> NIV.</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85750" indent="-285750">
              <a:spcBef>
                <a:spcPts val="0"/>
              </a:spcBef>
              <a:spcAft>
                <a:spcPts val="0"/>
              </a:spcAft>
              <a:tabLst>
                <a:tab pos="457200" algn="l"/>
                <a:tab pos="914400" algn="l"/>
                <a:tab pos="1371600" algn="l"/>
              </a:tabLs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Not discussing the </a:t>
            </a:r>
            <a:r>
              <a:rPr lang="en-US" sz="3000" u="sng" dirty="0">
                <a:effectLst/>
                <a:latin typeface="Times New Roman" panose="02020603050405020304" pitchFamily="18" charset="0"/>
                <a:ea typeface="Calibri" panose="020F0502020204030204" pitchFamily="34" charset="0"/>
                <a:cs typeface="Times New Roman" panose="02020603050405020304" pitchFamily="18" charset="0"/>
              </a:rPr>
              <a:t>right to divorce</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but what to do in the </a:t>
            </a:r>
            <a:r>
              <a:rPr lang="en-US" sz="3000" u="sng" dirty="0">
                <a:effectLst/>
                <a:latin typeface="Times New Roman" panose="02020603050405020304" pitchFamily="18" charset="0"/>
                <a:ea typeface="Calibri" panose="020F0502020204030204" pitchFamily="34" charset="0"/>
                <a:cs typeface="Times New Roman" panose="02020603050405020304" pitchFamily="18" charset="0"/>
              </a:rPr>
              <a:t>event of divorce</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a:t>
            </a:r>
            <a:br>
              <a:rPr lang="en-US" sz="3000" dirty="0">
                <a:effectLst/>
                <a:latin typeface="Times New Roman" panose="02020603050405020304" pitchFamily="18" charset="0"/>
                <a:ea typeface="Calibri" panose="020F0502020204030204" pitchFamily="34" charset="0"/>
                <a:cs typeface="Times New Roman" panose="02020603050405020304" pitchFamily="18" charset="0"/>
              </a:rPr>
            </a:b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Illustration:</a:t>
            </a:r>
          </a:p>
          <a:p>
            <a:pPr marL="549275" lvl="2" indent="0">
              <a:spcBef>
                <a:spcPts val="0"/>
              </a:spcBef>
              <a:spcAft>
                <a:spcPts val="0"/>
              </a:spcAft>
              <a:buNone/>
              <a:tabLst>
                <a:tab pos="457200" algn="l"/>
                <a:tab pos="914400" algn="l"/>
                <a:tab pos="13716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1 John 2:1,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“My little children, these things write I unto you that ye may not sin. And if any man sin, we have an Advocate with the Father, Jesus Christ the righteous”</a:t>
            </a:r>
            <a:endParaRPr lang="en-US"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9881200"/>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371475" y="1447800"/>
            <a:ext cx="8524875" cy="4218784"/>
          </a:xfrm>
        </p:spPr>
        <p:txBody>
          <a:bodyPr>
            <a:spAutoFit/>
          </a:bodyPr>
          <a:lstStyle/>
          <a:p>
            <a:pPr marL="0" marR="0" indent="0">
              <a:lnSpc>
                <a:spcPct val="107000"/>
              </a:lnSpc>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Jesus’ Explanation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of the Mosaic decree, verse 8; </a:t>
            </a:r>
            <a:br>
              <a:rPr lang="en-US" sz="2800" dirty="0">
                <a:effectLst/>
                <a:latin typeface="Times New Roman" panose="02020603050405020304" pitchFamily="18" charset="0"/>
                <a:ea typeface="Calibri" panose="020F0502020204030204" pitchFamily="34" charset="0"/>
                <a:cs typeface="Times New Roman" panose="02020603050405020304" pitchFamily="18" charset="0"/>
              </a:rPr>
            </a:b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cf. Mark 10:2ff</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457200" algn="l"/>
                <a:tab pos="914400" algn="l"/>
                <a:tab pos="13716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Moses …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i="1" u="sng" dirty="0">
                <a:effectLst/>
                <a:latin typeface="Times New Roman" panose="02020603050405020304" pitchFamily="18" charset="0"/>
                <a:ea typeface="Calibri" panose="020F0502020204030204" pitchFamily="34" charset="0"/>
                <a:cs typeface="Times New Roman" panose="02020603050405020304" pitchFamily="18" charset="0"/>
              </a:rPr>
              <a:t>suffered</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because of the hardness of your hearts.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457200" algn="l"/>
                <a:tab pos="914400" algn="l"/>
                <a:tab pos="13716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God did not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“command”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them to divorce their wives; rather divorce was a temporary concession to their hardness of heart; He regulated their stubbornness!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457200" algn="l"/>
                <a:tab pos="914400" algn="l"/>
                <a:tab pos="1371600" algn="l"/>
              </a:tabLst>
            </a:pPr>
            <a:r>
              <a:rPr lang="en-US" sz="2800" dirty="0">
                <a:latin typeface="Times New Roman" panose="02020603050405020304" pitchFamily="18" charset="0"/>
                <a:ea typeface="Calibri" panose="020F0502020204030204" pitchFamily="34" charset="0"/>
                <a:cs typeface="Times New Roman" panose="02020603050405020304" pitchFamily="18" charset="0"/>
              </a:rPr>
              <a:t>Jesus pointed them back to the beginning.</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457200" algn="l"/>
                <a:tab pos="914400" algn="l"/>
                <a:tab pos="1371600" algn="l"/>
              </a:tabLst>
            </a:pP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“But from the beginning it was not so,”</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verse 8.</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6805177"/>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141402" y="1428946"/>
            <a:ext cx="8861195" cy="5355312"/>
          </a:xfrm>
        </p:spPr>
        <p:txBody>
          <a:bodyPr wrap="square">
            <a:spAutoFit/>
          </a:bodyPr>
          <a:lstStyle/>
          <a:p>
            <a:pPr marL="0" indent="0">
              <a:spcBef>
                <a:spcPts val="0"/>
              </a:spcBef>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NOTE: </a:t>
            </a: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Divorced People Remain under the Constraint of Divine Law</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spcBef>
                <a:spcPts val="0"/>
              </a:spcBef>
            </a:pPr>
            <a:r>
              <a:rPr lang="en-US" dirty="0"/>
              <a:t>Deuteronomy 24:1-4 – Divorce wife BUT can’t have her back after her second marriage.</a:t>
            </a:r>
          </a:p>
          <a:p>
            <a:pPr>
              <a:spcBef>
                <a:spcPts val="0"/>
              </a:spcBef>
            </a:pPr>
            <a:r>
              <a:rPr lang="en-US" dirty="0"/>
              <a:t>Deuteronomy 24:1-4 – Divorcee may marry another BUT then can’t ever return to first mate.</a:t>
            </a:r>
          </a:p>
          <a:p>
            <a:pPr>
              <a:spcBef>
                <a:spcPts val="0"/>
              </a:spcBef>
            </a:pPr>
            <a:r>
              <a:rPr lang="en-US" dirty="0"/>
              <a:t>Leviticus 21:7, 13-14 – Divorcee free from marriage BUT can’t marry a priest.</a:t>
            </a:r>
          </a:p>
          <a:p>
            <a:pPr>
              <a:spcBef>
                <a:spcPts val="0"/>
              </a:spcBef>
            </a:pPr>
            <a:r>
              <a:rPr lang="en-US" dirty="0"/>
              <a:t>Matthew 5:32; 19:9 – Pure may divorce the impure and marry another BUT new mate can’t be one put away for fornication or other cause.</a:t>
            </a:r>
          </a:p>
          <a:p>
            <a:pPr>
              <a:spcBef>
                <a:spcPts val="0"/>
              </a:spcBef>
            </a:pPr>
            <a:r>
              <a:rPr lang="en-US" dirty="0"/>
              <a:t>Matthew 5:32; 19:9 – DOES NOT authorize a put-away person (whether put away for fornication or other cause) to marry another.</a:t>
            </a:r>
          </a:p>
        </p:txBody>
      </p:sp>
    </p:spTree>
    <p:extLst>
      <p:ext uri="{BB962C8B-B14F-4D97-AF65-F5344CB8AC3E}">
        <p14:creationId xmlns:p14="http://schemas.microsoft.com/office/powerpoint/2010/main" val="3407763317"/>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219075" y="1447800"/>
            <a:ext cx="8829674" cy="1646605"/>
          </a:xfrm>
        </p:spPr>
        <p:txBody>
          <a:bodyPr>
            <a:spAutoFit/>
          </a:bodyPr>
          <a:lstStyle/>
          <a:p>
            <a:pPr marL="0" indent="0">
              <a:buNone/>
            </a:pPr>
            <a:r>
              <a:rPr lang="en-US" sz="3200" i="1" dirty="0"/>
              <a:t>“And I say unto you …”</a:t>
            </a:r>
            <a:r>
              <a:rPr lang="en-US" sz="3200" dirty="0"/>
              <a:t> verse 9!</a:t>
            </a:r>
          </a:p>
          <a:p>
            <a:r>
              <a:rPr lang="en-US" sz="3200" dirty="0"/>
              <a:t>Jesus asserted His supremacy over Moses, and re-enacted the original law of marriage.</a:t>
            </a:r>
          </a:p>
        </p:txBody>
      </p:sp>
    </p:spTree>
    <p:extLst>
      <p:ext uri="{BB962C8B-B14F-4D97-AF65-F5344CB8AC3E}">
        <p14:creationId xmlns:p14="http://schemas.microsoft.com/office/powerpoint/2010/main" val="2287599592"/>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152400" y="1447800"/>
            <a:ext cx="8896349" cy="5324535"/>
          </a:xfrm>
        </p:spPr>
        <p:txBody>
          <a:bodyPr>
            <a:spAutoFit/>
          </a:bodyPr>
          <a:lstStyle/>
          <a:p>
            <a:pPr marL="0" indent="0">
              <a:spcBef>
                <a:spcPts val="0"/>
              </a:spcBef>
              <a:buNone/>
            </a:pPr>
            <a:r>
              <a:rPr lang="en-US" sz="3200" i="1" dirty="0"/>
              <a:t>“Whosoever …”  </a:t>
            </a:r>
            <a:r>
              <a:rPr lang="en-US" sz="3200" b="1" dirty="0"/>
              <a:t>If</a:t>
            </a:r>
            <a:r>
              <a:rPr lang="en-US" dirty="0"/>
              <a:t> it be true that those outside of Christ, are not amenable to the law of God, </a:t>
            </a:r>
            <a:r>
              <a:rPr lang="en-US" sz="3200" b="1" dirty="0"/>
              <a:t>then</a:t>
            </a:r>
            <a:r>
              <a:rPr lang="en-US" dirty="0"/>
              <a:t> it would not be possible for these to sin because sin is the transgression of law. cf. Romans 4:15; 5:12;</a:t>
            </a:r>
            <a:br>
              <a:rPr lang="en-US" dirty="0"/>
            </a:br>
            <a:r>
              <a:rPr lang="en-US" dirty="0"/>
              <a:t> cf. 1 Corinthians 6:9-11</a:t>
            </a:r>
          </a:p>
          <a:p>
            <a:pPr lvl="1">
              <a:spcBef>
                <a:spcPts val="0"/>
              </a:spcBef>
            </a:pPr>
            <a:r>
              <a:rPr lang="en-US" dirty="0"/>
              <a:t>Therefore, no need to repent. Yet, Acts 17:30-31</a:t>
            </a:r>
          </a:p>
          <a:p>
            <a:pPr lvl="1">
              <a:spcBef>
                <a:spcPts val="0"/>
              </a:spcBef>
            </a:pPr>
            <a:r>
              <a:rPr lang="en-US" dirty="0"/>
              <a:t>No need to be baptized for the remission of sins. Yet, Mark 16:15-16</a:t>
            </a:r>
          </a:p>
          <a:p>
            <a:pPr lvl="1">
              <a:spcBef>
                <a:spcPts val="0"/>
              </a:spcBef>
            </a:pPr>
            <a:r>
              <a:rPr lang="en-US" dirty="0"/>
              <a:t>No sin to wash away. Yet, Acts 22:16</a:t>
            </a:r>
          </a:p>
          <a:p>
            <a:pPr>
              <a:spcBef>
                <a:spcPts val="0"/>
              </a:spcBef>
            </a:pPr>
            <a:r>
              <a:rPr lang="en-US" dirty="0"/>
              <a:t>NOTE: </a:t>
            </a:r>
            <a:r>
              <a:rPr lang="en-US" sz="2800" i="1" dirty="0"/>
              <a:t>“Whosoever …” </a:t>
            </a:r>
            <a:r>
              <a:rPr lang="en-US" dirty="0"/>
              <a:t>Includes ALL cases of divorce and remarriage … results in adultery … (only one exception).</a:t>
            </a:r>
          </a:p>
          <a:p>
            <a:pPr lvl="1">
              <a:spcBef>
                <a:spcPts val="0"/>
              </a:spcBef>
            </a:pPr>
            <a:r>
              <a:rPr lang="en-US" dirty="0"/>
              <a:t>The general rule when one divorces and remarries: Note verse 9 without the exception clause; also Mark 10:11,12; Luke 16:18.</a:t>
            </a:r>
          </a:p>
          <a:p>
            <a:pPr lvl="1">
              <a:spcBef>
                <a:spcPts val="0"/>
              </a:spcBef>
            </a:pPr>
            <a:r>
              <a:rPr lang="en-US" sz="2600" i="1" dirty="0"/>
              <a:t>“Except,”</a:t>
            </a:r>
            <a:r>
              <a:rPr lang="en-US" sz="2600" dirty="0"/>
              <a:t> verse 9, </a:t>
            </a:r>
            <a:r>
              <a:rPr lang="en-US" dirty="0"/>
              <a:t>This cause, only this cause, no other cause. Carries the weight of “if and only if.”</a:t>
            </a:r>
          </a:p>
        </p:txBody>
      </p:sp>
    </p:spTree>
    <p:extLst>
      <p:ext uri="{BB962C8B-B14F-4D97-AF65-F5344CB8AC3E}">
        <p14:creationId xmlns:p14="http://schemas.microsoft.com/office/powerpoint/2010/main" val="3779395029"/>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9E54-C9EF-4C5A-A7FC-994B6F7D3FCE}"/>
              </a:ext>
            </a:extLst>
          </p:cNvPr>
          <p:cNvSpPr>
            <a:spLocks noGrp="1"/>
          </p:cNvSpPr>
          <p:nvPr>
            <p:ph type="title"/>
          </p:nvPr>
        </p:nvSpPr>
        <p:spPr>
          <a:xfrm>
            <a:off x="447675" y="663585"/>
            <a:ext cx="8239125" cy="754053"/>
          </a:xfrm>
        </p:spPr>
        <p:txBody>
          <a:bodyPr>
            <a:spAutoFit/>
          </a:bodyPr>
          <a:lstStyle/>
          <a:p>
            <a:r>
              <a:rPr lang="en-US" dirty="0">
                <a:solidFill>
                  <a:schemeClr val="tx1"/>
                </a:solidFill>
              </a:rPr>
              <a:t>Chronology</a:t>
            </a:r>
          </a:p>
        </p:txBody>
      </p:sp>
      <p:sp>
        <p:nvSpPr>
          <p:cNvPr id="3" name="Content Placeholder 2">
            <a:extLst>
              <a:ext uri="{FF2B5EF4-FFF2-40B4-BE49-F238E27FC236}">
                <a16:creationId xmlns:a16="http://schemas.microsoft.com/office/drawing/2014/main" id="{85C971E4-ADF8-410F-8A0C-6FABF1409E64}"/>
              </a:ext>
            </a:extLst>
          </p:cNvPr>
          <p:cNvSpPr>
            <a:spLocks noGrp="1"/>
          </p:cNvSpPr>
          <p:nvPr>
            <p:ph sz="quarter" idx="1"/>
          </p:nvPr>
        </p:nvSpPr>
        <p:spPr>
          <a:xfrm>
            <a:off x="447675" y="1447800"/>
            <a:ext cx="8239125" cy="5278368"/>
          </a:xfrm>
        </p:spPr>
        <p:txBody>
          <a:bodyPr>
            <a:spAutoFit/>
          </a:bodyPr>
          <a:lstStyle/>
          <a:p>
            <a:r>
              <a:rPr lang="en-US" dirty="0"/>
              <a:t>“Matthew marks the end of Jesus’ discourse on sin and forgiveness (18:1-35) with the seventh transitional phrase utilized in the gospel </a:t>
            </a:r>
            <a:r>
              <a:rPr lang="en-US" i="1" dirty="0"/>
              <a:t>– ‘when Jesus had finished these sayings’</a:t>
            </a:r>
            <a:r>
              <a:rPr lang="en-US" dirty="0"/>
              <a:t> (19:1). With these phrases, Matthew signals the beginnings and endings of major narratives and discourses throughout the gospel. Jesus travels toward Jerusalem where the remaining events described in the gospel (prior to the resurrection) take place. Before this, Jesus will teach and heal </a:t>
            </a:r>
            <a:r>
              <a:rPr lang="en-US" i="1" dirty="0"/>
              <a:t>‘beyond the Jordan’</a:t>
            </a:r>
            <a:r>
              <a:rPr lang="en-US" dirty="0"/>
              <a:t> (19:1). The next geographical references in the gospel place Jesus with the Twelve </a:t>
            </a:r>
            <a:r>
              <a:rPr lang="en-US" i="1" dirty="0"/>
              <a:t>‘going up to Jerusalem’</a:t>
            </a:r>
            <a:r>
              <a:rPr lang="en-US" dirty="0"/>
              <a:t> (20:17), somewhere near Jericho, from which they are described as leaving (20:29) before coming to Bethphage (21:1), and then Jerusalem (21:10).”</a:t>
            </a:r>
          </a:p>
          <a:p>
            <a:pPr marL="0" indent="0">
              <a:buNone/>
            </a:pPr>
            <a:r>
              <a:rPr lang="en-US" sz="2000" dirty="0"/>
              <a:t>		(Kyle Pope, </a:t>
            </a:r>
            <a:r>
              <a:rPr lang="en-US" sz="2000" i="1" dirty="0"/>
              <a:t>Matthew</a:t>
            </a:r>
            <a:r>
              <a:rPr lang="en-US" sz="2000" dirty="0"/>
              <a:t>, Truth Commentaries, pages 597-598)</a:t>
            </a:r>
          </a:p>
        </p:txBody>
      </p:sp>
    </p:spTree>
    <p:extLst>
      <p:ext uri="{BB962C8B-B14F-4D97-AF65-F5344CB8AC3E}">
        <p14:creationId xmlns:p14="http://schemas.microsoft.com/office/powerpoint/2010/main" val="3688088241"/>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9E54-C9EF-4C5A-A7FC-994B6F7D3FCE}"/>
              </a:ext>
            </a:extLst>
          </p:cNvPr>
          <p:cNvSpPr>
            <a:spLocks noGrp="1"/>
          </p:cNvSpPr>
          <p:nvPr>
            <p:ph type="title"/>
          </p:nvPr>
        </p:nvSpPr>
        <p:spPr>
          <a:xfrm>
            <a:off x="447675" y="663585"/>
            <a:ext cx="8239125" cy="754053"/>
          </a:xfrm>
        </p:spPr>
        <p:txBody>
          <a:bodyPr>
            <a:spAutoFit/>
          </a:bodyPr>
          <a:lstStyle/>
          <a:p>
            <a:r>
              <a:rPr lang="en-US" dirty="0">
                <a:solidFill>
                  <a:schemeClr val="tx1"/>
                </a:solidFill>
              </a:rPr>
              <a:t>Chronology</a:t>
            </a:r>
          </a:p>
        </p:txBody>
      </p:sp>
      <p:sp>
        <p:nvSpPr>
          <p:cNvPr id="3" name="Content Placeholder 2">
            <a:extLst>
              <a:ext uri="{FF2B5EF4-FFF2-40B4-BE49-F238E27FC236}">
                <a16:creationId xmlns:a16="http://schemas.microsoft.com/office/drawing/2014/main" id="{85C971E4-ADF8-410F-8A0C-6FABF1409E64}"/>
              </a:ext>
            </a:extLst>
          </p:cNvPr>
          <p:cNvSpPr>
            <a:spLocks noGrp="1"/>
          </p:cNvSpPr>
          <p:nvPr>
            <p:ph sz="quarter" idx="1"/>
          </p:nvPr>
        </p:nvSpPr>
        <p:spPr>
          <a:xfrm>
            <a:off x="447675" y="1447800"/>
            <a:ext cx="8239125" cy="5370701"/>
          </a:xfrm>
        </p:spPr>
        <p:txBody>
          <a:bodyPr>
            <a:spAutoFit/>
          </a:bodyPr>
          <a:lstStyle/>
          <a:p>
            <a:r>
              <a:rPr lang="en-US" u="sng" dirty="0"/>
              <a:t>Events Recorded in the Other Gospels</a:t>
            </a:r>
            <a:r>
              <a:rPr lang="en-US" dirty="0"/>
              <a:t>. </a:t>
            </a:r>
          </a:p>
          <a:p>
            <a:pPr marL="0" marR="0" lvl="0" indent="0" algn="l" defTabSz="914400" rtl="0" eaLnBrk="1" fontAlgn="base" latinLnBrk="0" hangingPunct="1">
              <a:lnSpc>
                <a:spcPct val="100000"/>
              </a:lnSpc>
              <a:spcBef>
                <a:spcPts val="575"/>
              </a:spcBef>
              <a:spcAft>
                <a:spcPct val="0"/>
              </a:spcAft>
              <a:buClr>
                <a:srgbClr val="727CA3"/>
              </a:buClr>
              <a:buSzPct val="85000"/>
              <a:buFont typeface="Wingdings 2" pitchFamily="18" charset="2"/>
              <a:buNone/>
              <a:tabLst/>
              <a:defRPr/>
            </a:pPr>
            <a:r>
              <a:rPr lang="en-US" dirty="0"/>
              <a:t>“John acknowledged in his own gospel that there are </a:t>
            </a:r>
            <a:r>
              <a:rPr lang="en-US" i="1" dirty="0"/>
              <a:t>‘many other’ </a:t>
            </a:r>
            <a:r>
              <a:rPr lang="en-US" dirty="0"/>
              <a:t>things that Jesus did among his disciples </a:t>
            </a:r>
            <a:r>
              <a:rPr lang="en-US" i="1" dirty="0"/>
              <a:t>‘which are not written in this book’ </a:t>
            </a:r>
            <a:r>
              <a:rPr lang="en-US" dirty="0"/>
              <a:t>(John 20:30). It is clear that the same could be said of all of the gospels. Matthew has been led by the Holy Spirit to organize his record of Jesus’ life in simplified geographical terms – Jesus moves from a northern ministry towards Jerusalem, and his ultimate death. It is clear, however, that Jesus made three trips to Jerusalem during his public ministry. John records two additional trips to Jerusalem before this last entry into the city (John 7:8-10; 10:22-39). This should not be understood as an omission – each gospel writer had a different emphasis.” </a:t>
            </a:r>
            <a:br>
              <a:rPr lang="en-US" dirty="0"/>
            </a:br>
            <a:r>
              <a:rPr lang="en-US" dirty="0"/>
              <a:t>		</a:t>
            </a:r>
            <a:r>
              <a:rPr kumimoji="0" lang="en-US" sz="2000" b="0" i="0" u="none" strike="noStrike" kern="1200" cap="none" spc="0" normalizeH="0" baseline="0" noProof="0" dirty="0">
                <a:ln>
                  <a:noFill/>
                </a:ln>
                <a:effectLst/>
                <a:uLnTx/>
                <a:uFillTx/>
                <a:latin typeface="Perpetua"/>
                <a:ea typeface="+mn-ea"/>
                <a:cs typeface="+mn-cs"/>
              </a:rPr>
              <a:t>(Kyle Pope, </a:t>
            </a:r>
            <a:r>
              <a:rPr kumimoji="0" lang="en-US" sz="2000" b="0" i="1" u="none" strike="noStrike" kern="1200" cap="none" spc="0" normalizeH="0" baseline="0" noProof="0" dirty="0">
                <a:ln>
                  <a:noFill/>
                </a:ln>
                <a:effectLst/>
                <a:uLnTx/>
                <a:uFillTx/>
                <a:latin typeface="Perpetua"/>
                <a:ea typeface="+mn-ea"/>
                <a:cs typeface="+mn-cs"/>
              </a:rPr>
              <a:t>Matthew</a:t>
            </a:r>
            <a:r>
              <a:rPr kumimoji="0" lang="en-US" sz="2000" b="0" i="0" u="none" strike="noStrike" kern="1200" cap="none" spc="0" normalizeH="0" baseline="0" noProof="0" dirty="0">
                <a:ln>
                  <a:noFill/>
                </a:ln>
                <a:effectLst/>
                <a:uLnTx/>
                <a:uFillTx/>
                <a:latin typeface="Perpetua"/>
                <a:ea typeface="+mn-ea"/>
                <a:cs typeface="+mn-cs"/>
              </a:rPr>
              <a:t>, Truth Commentaries, pages 597-598)</a:t>
            </a:r>
          </a:p>
        </p:txBody>
      </p:sp>
    </p:spTree>
    <p:extLst>
      <p:ext uri="{BB962C8B-B14F-4D97-AF65-F5344CB8AC3E}">
        <p14:creationId xmlns:p14="http://schemas.microsoft.com/office/powerpoint/2010/main" val="29976034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9E54-C9EF-4C5A-A7FC-994B6F7D3FCE}"/>
              </a:ext>
            </a:extLst>
          </p:cNvPr>
          <p:cNvSpPr>
            <a:spLocks noGrp="1"/>
          </p:cNvSpPr>
          <p:nvPr>
            <p:ph type="title"/>
          </p:nvPr>
        </p:nvSpPr>
        <p:spPr>
          <a:xfrm>
            <a:off x="447675" y="663585"/>
            <a:ext cx="8239125" cy="754053"/>
          </a:xfrm>
        </p:spPr>
        <p:txBody>
          <a:bodyPr>
            <a:spAutoFit/>
          </a:bodyPr>
          <a:lstStyle/>
          <a:p>
            <a:r>
              <a:rPr lang="en-US" dirty="0">
                <a:solidFill>
                  <a:schemeClr val="tx1"/>
                </a:solidFill>
              </a:rPr>
              <a:t>Chronology</a:t>
            </a:r>
          </a:p>
        </p:txBody>
      </p:sp>
      <p:sp>
        <p:nvSpPr>
          <p:cNvPr id="3" name="Content Placeholder 2">
            <a:extLst>
              <a:ext uri="{FF2B5EF4-FFF2-40B4-BE49-F238E27FC236}">
                <a16:creationId xmlns:a16="http://schemas.microsoft.com/office/drawing/2014/main" id="{85C971E4-ADF8-410F-8A0C-6FABF1409E64}"/>
              </a:ext>
            </a:extLst>
          </p:cNvPr>
          <p:cNvSpPr>
            <a:spLocks noGrp="1"/>
          </p:cNvSpPr>
          <p:nvPr>
            <p:ph sz="quarter" idx="1"/>
          </p:nvPr>
        </p:nvSpPr>
        <p:spPr>
          <a:xfrm>
            <a:off x="150829" y="1447799"/>
            <a:ext cx="8861196" cy="5262979"/>
          </a:xfrm>
        </p:spPr>
        <p:txBody>
          <a:bodyPr wrap="square">
            <a:spAutoFit/>
          </a:bodyPr>
          <a:lstStyle/>
          <a:p>
            <a:pPr>
              <a:spcBef>
                <a:spcPts val="0"/>
              </a:spcBef>
            </a:pPr>
            <a:r>
              <a:rPr lang="en-US" sz="2400" dirty="0">
                <a:latin typeface="Perpetua" panose="02020502060401020303" pitchFamily="18" charset="0"/>
              </a:rPr>
              <a:t>“We should note, however, a few significant events in Jesus’ life, not recorded in Matthew that happened during this time. These include a Samaritan village rejecting Jesus’ teaching (Luke 9:51-56); the sending out of seventy of Jesus’ disciples (Luke 10:1-20); dinner with Mary and Martha (Luke 10:38-42); healing of the woman with a ‘spirit of infirmity’ in the synagogue (Luke 13:10-17); a dinner with a Pharisee (Luke 14:1-24); the three parables concerning lost things (Luke 15:1-32); the Parable of the Unjust Steward (Luke 16:1-13); the account of the rich man and Lazarus (Luke 16:19-31), and Jesus’ teaching on faith and duty (Luke 17:5-10). Matthew also was not led to record the raising of Lazarus (John 11:1-46). This event greatly fueled the desire of the Jewish leaders to kill Jesus, forcing him to stay for time in a city named Ephraim, thought to have been east of Bethel (John 11:54).”</a:t>
            </a:r>
            <a:endParaRPr lang="en-US" sz="2000" dirty="0">
              <a:latin typeface="Perpetua" panose="02020502060401020303" pitchFamily="18" charset="0"/>
            </a:endParaRPr>
          </a:p>
          <a:p>
            <a:pPr marL="0" marR="0" lvl="0" indent="0" algn="l" defTabSz="914400" rtl="0" eaLnBrk="1" fontAlgn="base" latinLnBrk="0" hangingPunct="1">
              <a:spcBef>
                <a:spcPts val="0"/>
              </a:spcBef>
              <a:spcAft>
                <a:spcPct val="0"/>
              </a:spcAft>
              <a:buClr>
                <a:srgbClr val="727CA3"/>
              </a:buClr>
              <a:buSzPct val="85000"/>
              <a:buFont typeface="Wingdings 2" pitchFamily="18" charset="2"/>
              <a:buNone/>
              <a:tabLst/>
              <a:defRPr/>
            </a:pPr>
            <a:r>
              <a:rPr kumimoji="0" lang="en-US" sz="2000" b="0" i="0" u="none" strike="noStrike" kern="1200" cap="none" spc="0" normalizeH="0" baseline="0" noProof="0" dirty="0">
                <a:ln>
                  <a:noFill/>
                </a:ln>
                <a:effectLst/>
                <a:uLnTx/>
                <a:uFillTx/>
                <a:latin typeface="Perpetua" panose="02020502060401020303" pitchFamily="18" charset="0"/>
              </a:rPr>
              <a:t>		(Kyle Pope, </a:t>
            </a:r>
            <a:r>
              <a:rPr kumimoji="0" lang="en-US" sz="2000" b="0" i="1" u="none" strike="noStrike" kern="1200" cap="none" spc="0" normalizeH="0" baseline="0" noProof="0" dirty="0">
                <a:ln>
                  <a:noFill/>
                </a:ln>
                <a:effectLst/>
                <a:uLnTx/>
                <a:uFillTx/>
                <a:latin typeface="Perpetua" panose="02020502060401020303" pitchFamily="18" charset="0"/>
              </a:rPr>
              <a:t>Matthew</a:t>
            </a:r>
            <a:r>
              <a:rPr kumimoji="0" lang="en-US" sz="2000" b="0" i="0" u="none" strike="noStrike" kern="1200" cap="none" spc="0" normalizeH="0" baseline="0" noProof="0" dirty="0">
                <a:ln>
                  <a:noFill/>
                </a:ln>
                <a:effectLst/>
                <a:uLnTx/>
                <a:uFillTx/>
                <a:latin typeface="Perpetua" panose="02020502060401020303" pitchFamily="18" charset="0"/>
              </a:rPr>
              <a:t>, Truth Commentaries, pages 597-598)</a:t>
            </a:r>
          </a:p>
        </p:txBody>
      </p:sp>
    </p:spTree>
    <p:extLst>
      <p:ext uri="{BB962C8B-B14F-4D97-AF65-F5344CB8AC3E}">
        <p14:creationId xmlns:p14="http://schemas.microsoft.com/office/powerpoint/2010/main" val="46206323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209551" y="1447800"/>
            <a:ext cx="8801100" cy="4675639"/>
          </a:xfrm>
        </p:spPr>
        <p:txBody>
          <a:bodyPr>
            <a:spAutoFit/>
          </a:bodyPr>
          <a:lstStyle/>
          <a:p>
            <a:pPr marL="0" marR="0" indent="0" algn="just">
              <a:lnSpc>
                <a:spcPct val="107000"/>
              </a:lnSpc>
              <a:spcBef>
                <a:spcPts val="0"/>
              </a:spcBef>
              <a:spcAft>
                <a:spcPts val="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What Is God’s Basic Law Governing Marriage? </a:t>
            </a:r>
            <a:endParaRPr lang="en-US" sz="2800" b="1"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Bef>
                <a:spcPts val="0"/>
              </a:spcBef>
              <a:spcAft>
                <a:spcPts val="0"/>
              </a:spcAft>
              <a:tabLst>
                <a:tab pos="457200" algn="l"/>
                <a:tab pos="9144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God’s rule is ONE MAN FOR ONE WOMAN FOR LIFE </a:t>
            </a:r>
            <a:br>
              <a:rPr lang="en-US" sz="2800" dirty="0">
                <a:effectLst/>
                <a:latin typeface="Times New Roman" panose="02020603050405020304" pitchFamily="18" charset="0"/>
                <a:ea typeface="Calibri" panose="020F0502020204030204" pitchFamily="34" charset="0"/>
                <a:cs typeface="Times New Roman" panose="02020603050405020304" pitchFamily="18" charset="0"/>
              </a:rPr>
            </a:b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(Only </a:t>
            </a:r>
            <a:r>
              <a:rPr lang="en-US" sz="2800" b="1" u="sng" dirty="0">
                <a:effectLst/>
                <a:latin typeface="Times New Roman" panose="02020603050405020304" pitchFamily="18" charset="0"/>
                <a:ea typeface="Calibri" panose="020F0502020204030204" pitchFamily="34" charset="0"/>
                <a:cs typeface="Times New Roman" panose="02020603050405020304" pitchFamily="18" charset="0"/>
              </a:rPr>
              <a:t>one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exception to this rule)</a:t>
            </a:r>
          </a:p>
          <a:p>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Genesis 2:18-25 – God’s ideal established for marriage </a:t>
            </a:r>
            <a:r>
              <a:rPr lang="en-US" sz="2800" i="1" u="sng" dirty="0">
                <a:effectLst/>
                <a:latin typeface="Times New Roman" panose="02020603050405020304" pitchFamily="18" charset="0"/>
                <a:ea typeface="Calibri" panose="020F0502020204030204" pitchFamily="34" charset="0"/>
                <a:cs typeface="Times New Roman" panose="02020603050405020304" pitchFamily="18" charset="0"/>
              </a:rPr>
              <a:t>“in the beginning</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When Paul sought to illustrate the kind of unity, fellowship, and love that should exist between Christ and His church, he centered his attention on the marriage relationship as God intended it to be. (Ephesians 5:30-31)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843913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141403" y="1494935"/>
            <a:ext cx="8870622" cy="5078313"/>
          </a:xfrm>
        </p:spPr>
        <p:txBody>
          <a:bodyPr wrap="square">
            <a:spAutoFit/>
          </a:bodyPr>
          <a:lstStyle/>
          <a:p>
            <a:pPr marL="0" marR="0" indent="0">
              <a:spcBef>
                <a:spcPts val="0"/>
              </a:spcBef>
              <a:spcAft>
                <a:spcPts val="0"/>
              </a:spcAft>
              <a:buNone/>
            </a:pPr>
            <a:r>
              <a:rPr lang="en-US" sz="2700" u="sng" dirty="0">
                <a:effectLst/>
                <a:latin typeface="Times New Roman" panose="02020603050405020304" pitchFamily="18" charset="0"/>
                <a:ea typeface="Calibri" panose="020F0502020204030204" pitchFamily="34" charset="0"/>
                <a:cs typeface="Times New Roman" panose="02020603050405020304" pitchFamily="18" charset="0"/>
              </a:rPr>
              <a:t>Matthew 19:1-9 – Jesus explains this basic rule</a:t>
            </a:r>
            <a:br>
              <a:rPr lang="en-US" sz="2700" dirty="0">
                <a:effectLst/>
                <a:latin typeface="Times New Roman" panose="02020603050405020304" pitchFamily="18" charset="0"/>
                <a:ea typeface="Calibri" panose="020F0502020204030204" pitchFamily="34" charset="0"/>
                <a:cs typeface="Times New Roman" panose="02020603050405020304" pitchFamily="18" charset="0"/>
              </a:rPr>
            </a:b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Jesus reaffirmed Genesis 2:24 and explained its implications.</a:t>
            </a:r>
          </a:p>
          <a:p>
            <a:pPr marL="0" marR="0">
              <a:spcBef>
                <a:spcPts val="0"/>
              </a:spcBef>
              <a:spcAft>
                <a:spcPts val="0"/>
              </a:spcAft>
            </a:pP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REQUIRES one man for one woman </a:t>
            </a:r>
            <a:r>
              <a:rPr lang="en-US" sz="2700" i="1" dirty="0">
                <a:effectLst/>
                <a:latin typeface="Times New Roman" panose="02020603050405020304" pitchFamily="18" charset="0"/>
                <a:ea typeface="Calibri" panose="020F0502020204030204" pitchFamily="34" charset="0"/>
                <a:cs typeface="Times New Roman" panose="02020603050405020304" pitchFamily="18" charset="0"/>
              </a:rPr>
              <a:t>“a man,” “his wife.”</a:t>
            </a:r>
            <a:endParaRPr lang="en-US" sz="2700"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spcAft>
                <a:spcPts val="0"/>
              </a:spcAft>
              <a:tabLst>
                <a:tab pos="457200" algn="l"/>
                <a:tab pos="914400" algn="l"/>
                <a:tab pos="1371600" algn="l"/>
                <a:tab pos="1828800" algn="l"/>
              </a:tabLst>
            </a:pP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EXCLUDES all immorality – </a:t>
            </a:r>
            <a:r>
              <a:rPr lang="en-US" sz="2700" i="1" dirty="0">
                <a:effectLst/>
                <a:latin typeface="Times New Roman" panose="02020603050405020304" pitchFamily="18" charset="0"/>
                <a:ea typeface="Calibri" panose="020F0502020204030204" pitchFamily="34" charset="0"/>
                <a:cs typeface="Times New Roman" panose="02020603050405020304" pitchFamily="18" charset="0"/>
              </a:rPr>
              <a:t>“a man,” “his wife,” “one flesh” </a:t>
            </a: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 no fornication, adultery, polygamy, concubines, homosexuals, bestiality.</a:t>
            </a:r>
            <a:endParaRPr lang="en-US" sz="2700" dirty="0">
              <a:latin typeface="Times New Roman" panose="02020603050405020304" pitchFamily="18" charset="0"/>
              <a:ea typeface="Calibri" panose="020F0502020204030204" pitchFamily="34" charset="0"/>
              <a:cs typeface="Times New Roman" panose="02020603050405020304" pitchFamily="18" charset="0"/>
            </a:endParaRPr>
          </a:p>
          <a:p>
            <a:pPr marL="0" indent="0">
              <a:spcBef>
                <a:spcPts val="0"/>
              </a:spcBef>
              <a:spcAft>
                <a:spcPts val="0"/>
              </a:spcAft>
              <a:buNone/>
              <a:tabLst>
                <a:tab pos="457200" algn="l"/>
                <a:tab pos="914400" algn="l"/>
                <a:tab pos="1371600" algn="l"/>
                <a:tab pos="1828800" algn="l"/>
              </a:tabLst>
            </a:pPr>
            <a:endParaRPr lang="en-US" sz="2700"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spcAft>
                <a:spcPts val="0"/>
              </a:spcAft>
              <a:tabLst>
                <a:tab pos="457200" algn="l"/>
                <a:tab pos="914400" algn="l"/>
                <a:tab pos="1371600" algn="l"/>
                <a:tab pos="1828800" algn="l"/>
              </a:tabLst>
            </a:pP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IMPLIES immorality desecrates the union – ground for the innocent to put away the guilty – “a man,” “his wife,” “cleave,” “one flesh.”</a:t>
            </a:r>
            <a:endParaRPr lang="en-US" sz="2700" dirty="0">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spcAft>
                <a:spcPts val="0"/>
              </a:spcAft>
              <a:tabLst>
                <a:tab pos="457200" algn="l"/>
                <a:tab pos="914400" algn="l"/>
                <a:tab pos="1371600" algn="l"/>
                <a:tab pos="1828800" algn="l"/>
              </a:tabLst>
            </a:pPr>
            <a:r>
              <a:rPr lang="en-US" sz="2700" dirty="0">
                <a:effectLst/>
                <a:latin typeface="Times New Roman" panose="02020603050405020304" pitchFamily="18" charset="0"/>
                <a:ea typeface="Calibri" panose="020F0502020204030204" pitchFamily="34" charset="0"/>
                <a:cs typeface="Times New Roman" panose="02020603050405020304" pitchFamily="18" charset="0"/>
              </a:rPr>
              <a:t>EXCLUDES – The put away fornicator from marrying another.</a:t>
            </a:r>
          </a:p>
        </p:txBody>
      </p:sp>
    </p:spTree>
    <p:extLst>
      <p:ext uri="{BB962C8B-B14F-4D97-AF65-F5344CB8AC3E}">
        <p14:creationId xmlns:p14="http://schemas.microsoft.com/office/powerpoint/2010/main" val="425534191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371475" y="1447800"/>
            <a:ext cx="8524875" cy="4811702"/>
          </a:xfrm>
        </p:spPr>
        <p:txBody>
          <a:bodyPr>
            <a:spAutoFit/>
          </a:bodyPr>
          <a:lstStyle/>
          <a:p>
            <a:pPr marL="184150" marR="0" indent="0">
              <a:lnSpc>
                <a:spcPct val="107000"/>
              </a:lnSpc>
              <a:spcBef>
                <a:spcPts val="0"/>
              </a:spcBef>
              <a:spcAft>
                <a:spcPts val="0"/>
              </a:spcAft>
              <a:buNone/>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Matthew 19:1-9 – Jesus explains this basic rule</a:t>
            </a:r>
            <a:endParaRPr lang="en-US" sz="2800" u="sng" dirty="0">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Obedience is blessed (Deuteronomy 10:13)</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731838" lvl="1">
              <a:lnSpc>
                <a:spcPct val="107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Sin brings hardship, not privileges (Proverbs 13:15).</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IMPLIES – bond is only in this life – </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“one flesh” = life and relations in the fleshly body. (cf. Matthew 22:23ff)</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Bef>
                <a:spcPts val="0"/>
              </a:spcBef>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God’s ideal in Genesis 2:24 is reflected throughout the Old Testament history. (Exodus 20:14;</a:t>
            </a:r>
            <a:br>
              <a:rPr lang="en-US" sz="2800" dirty="0">
                <a:effectLst/>
                <a:latin typeface="Times New Roman" panose="02020603050405020304" pitchFamily="18" charset="0"/>
                <a:ea typeface="Calibri" panose="020F0502020204030204" pitchFamily="34" charset="0"/>
                <a:cs typeface="Times New Roman" panose="02020603050405020304" pitchFamily="18" charset="0"/>
              </a:rPr>
            </a:b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Deuteronomy 22:22; Malachi 2:14-16). cf</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u="sng" dirty="0">
                <a:effectLst/>
                <a:latin typeface="Times New Roman" panose="02020603050405020304" pitchFamily="18" charset="0"/>
                <a:ea typeface="Calibri" panose="020F0502020204030204" pitchFamily="34" charset="0"/>
                <a:cs typeface="Times New Roman" panose="02020603050405020304" pitchFamily="18" charset="0"/>
              </a:rPr>
              <a:t>From the beginning</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it hath not been so.”</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19:8b.</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955552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371475" y="1447800"/>
            <a:ext cx="8524875" cy="5210144"/>
          </a:xfrm>
        </p:spPr>
        <p:txBody>
          <a:bodyPr>
            <a:spAutoFit/>
          </a:bodyPr>
          <a:lstStyle/>
          <a:p>
            <a:pPr marL="0" marR="0" indent="0" algn="just">
              <a:lnSpc>
                <a:spcPct val="107000"/>
              </a:lnSpc>
              <a:spcBef>
                <a:spcPts val="0"/>
              </a:spcBef>
              <a:spcAft>
                <a:spcPts val="0"/>
              </a:spcAft>
              <a:buNone/>
              <a:tabLst>
                <a:tab pos="457200" algn="l"/>
                <a:tab pos="914400" algn="l"/>
              </a:tabLst>
            </a:pPr>
            <a:r>
              <a:rPr lang="en-US" sz="2400" u="sng" dirty="0">
                <a:effectLst/>
                <a:latin typeface="Times New Roman" panose="02020603050405020304" pitchFamily="18" charset="0"/>
                <a:ea typeface="Calibri" panose="020F0502020204030204" pitchFamily="34" charset="0"/>
                <a:cs typeface="Times New Roman" panose="02020603050405020304" pitchFamily="18" charset="0"/>
              </a:rPr>
              <a:t>Evidence of man’s departure from God’s ideal</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Clr>
                <a:schemeClr val="tx1"/>
              </a:buClr>
              <a:buSzPct val="100000"/>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4:19 – first case of bigamy.</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Clr>
                <a:schemeClr val="tx1"/>
              </a:buClr>
              <a:buSzPct val="100000"/>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12:10-20 – man offered his wife to another.</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Clr>
                <a:schemeClr val="tx1"/>
              </a:buClr>
              <a:buSzPct val="100000"/>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16:1-3 – Man had a child by a household maid.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Clr>
                <a:schemeClr val="tx1"/>
              </a:buClr>
              <a:buSzPct val="100000"/>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25:1-6 – Man taking concubines.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Clr>
                <a:schemeClr val="tx1"/>
              </a:buClr>
              <a:buSzPct val="100000"/>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26:1-11 – Wife offered to another.</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Clr>
                <a:schemeClr val="tx1"/>
              </a:buClr>
              <a:buSzPct val="100000"/>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30:4, 9 – Man takes household maid.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Clr>
                <a:schemeClr val="tx1"/>
              </a:buClr>
              <a:buSzPct val="100000"/>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6:2 – world became so wicked God destroyed the world of Noah’s day.</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Clr>
                <a:schemeClr val="tx1"/>
              </a:buClr>
              <a:buSzPct val="100000"/>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Genesis 11:1-9 – Men united against God in the building of the tower of Babel.</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07000"/>
              </a:lnSpc>
              <a:spcBef>
                <a:spcPts val="0"/>
              </a:spcBef>
              <a:spcAft>
                <a:spcPts val="0"/>
              </a:spcAft>
              <a:buClr>
                <a:schemeClr val="tx1"/>
              </a:buClr>
              <a:buSzPct val="100000"/>
              <a:buFont typeface="+mj-lt"/>
              <a:buAutoNum type="arabicPeriod"/>
              <a:tabLst>
                <a:tab pos="457200" algn="l"/>
                <a:tab pos="9144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Gentiles cast off God and so God rejected them as well. Romans 1:18-32; Ephesians 2:12; Acts 17:30.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975297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914400"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371475" y="1447800"/>
            <a:ext cx="8524875" cy="5110694"/>
          </a:xfrm>
        </p:spPr>
        <p:txBody>
          <a:bodyPr>
            <a:spAutoFit/>
          </a:bodyPr>
          <a:lstStyle/>
          <a:p>
            <a:pPr marL="0" indent="0">
              <a:buNone/>
            </a:pPr>
            <a:r>
              <a:rPr lang="en-US" sz="2800" b="1" dirty="0">
                <a:effectLst/>
                <a:latin typeface="Times New Roman" panose="02020603050405020304" pitchFamily="18" charset="0"/>
                <a:ea typeface="Calibri" panose="020F0502020204030204" pitchFamily="34" charset="0"/>
              </a:rPr>
              <a:t>Examination of the text. Matthew 19:3-12</a:t>
            </a:r>
          </a:p>
          <a:p>
            <a:pPr marL="0" marR="0" indent="0">
              <a:lnSpc>
                <a:spcPct val="107000"/>
              </a:lnSpc>
              <a:spcBef>
                <a:spcPts val="0"/>
              </a:spcBef>
              <a:spcAft>
                <a:spcPts val="0"/>
              </a:spcAft>
              <a:buNone/>
              <a:tabLst>
                <a:tab pos="457200" algn="l"/>
                <a:tab pos="914400" algn="l"/>
              </a:tabLst>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The Question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 “is it lawful for a man to put away his wife for every cause,”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Matthew 19:3.</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457200" algn="l"/>
                <a:tab pos="914400" algn="l"/>
                <a:tab pos="1371600" algn="l"/>
                <a:tab pos="1828800" algn="l"/>
                <a:tab pos="2286000" algn="l"/>
                <a:tab pos="2743200" algn="l"/>
                <a:tab pos="3200400" algn="l"/>
                <a:tab pos="3657600" algn="l"/>
                <a:tab pos="4114800" algn="l"/>
                <a:tab pos="45720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Motive behind the question –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“tempting him.”</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457200" algn="l"/>
                <a:tab pos="914400" algn="l"/>
                <a:tab pos="1371600" algn="l"/>
              </a:tabLst>
            </a:pP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457200" algn="l"/>
                <a:tab pos="914400" algn="l"/>
                <a:tab pos="1371600" algn="l"/>
              </a:tabLs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Two Schools of thought:</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457200" algn="l"/>
                <a:tab pos="914400" algn="l"/>
                <a:tab pos="1371600" algn="l"/>
                <a:tab pos="1828800" algn="l"/>
                <a:tab pos="2286000" algn="l"/>
              </a:tabLs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Shammai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Deuteronomy 24:1 was interpreted to mean a man could not release his wife unless he found some indecency in her.</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0"/>
              </a:spcAft>
              <a:tabLst>
                <a:tab pos="457200" algn="l"/>
                <a:tab pos="914400" algn="l"/>
                <a:tab pos="1371600" algn="l"/>
                <a:tab pos="1828800" algn="l"/>
                <a:tab pos="228600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Hillel – Very lax, anything that caused displeasure to the man was sufficient cause for divorce!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3521837"/>
      </p:ext>
    </p:extLst>
  </p:cSld>
  <p:clrMapOvr>
    <a:masterClrMapping/>
  </p:clrMapOvr>
  <p:transition spd="slow">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130</TotalTime>
  <Words>1810</Words>
  <Application>Microsoft Office PowerPoint</Application>
  <PresentationFormat>On-screen Show (4:3)</PresentationFormat>
  <Paragraphs>94</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Franklin Gothic Book</vt:lpstr>
      <vt:lpstr>Perpetua</vt:lpstr>
      <vt:lpstr>Times New Roman</vt:lpstr>
      <vt:lpstr>Wingdings 2</vt:lpstr>
      <vt:lpstr>Theme10</vt:lpstr>
      <vt:lpstr>Lesson 18: The Rich Young Ruler</vt:lpstr>
      <vt:lpstr>Chronology</vt:lpstr>
      <vt:lpstr>Chronology</vt:lpstr>
      <vt:lpstr>Chronology</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18: The Rich Young Ruler</dc:title>
  <dc:creator>mgalloway2715@gmail.com</dc:creator>
  <cp:lastModifiedBy>Richard Lidh</cp:lastModifiedBy>
  <cp:revision>8</cp:revision>
  <cp:lastPrinted>2022-05-17T01:33:40Z</cp:lastPrinted>
  <dcterms:created xsi:type="dcterms:W3CDTF">2022-03-23T20:57:44Z</dcterms:created>
  <dcterms:modified xsi:type="dcterms:W3CDTF">2022-05-17T01:33:57Z</dcterms:modified>
</cp:coreProperties>
</file>